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68" r:id="rId4"/>
    <p:sldId id="258" r:id="rId5"/>
    <p:sldId id="263" r:id="rId6"/>
    <p:sldId id="274" r:id="rId7"/>
    <p:sldId id="261" r:id="rId8"/>
    <p:sldId id="262" r:id="rId9"/>
    <p:sldId id="264" r:id="rId10"/>
    <p:sldId id="266" r:id="rId11"/>
    <p:sldId id="276" r:id="rId12"/>
    <p:sldId id="272" r:id="rId1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vonests001\users\phanebuth\Project%20timeline%20and%20funding%20option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avonests001\users\phanebuth\Project%20timeline%20and%20funding%20options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401604527633366E-2"/>
          <c:y val="0.14723060943986793"/>
          <c:w val="0.90598835394726285"/>
          <c:h val="0.58871330194285165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Sheet1!$F$1</c:f>
              <c:strCache>
                <c:ptCount val="1"/>
                <c:pt idx="0">
                  <c:v>Cumulative revenue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Sheet1!$E$3:$E$35</c:f>
              <c:strCache>
                <c:ptCount val="29"/>
                <c:pt idx="1">
                  <c:v>A</c:v>
                </c:pt>
                <c:pt idx="2">
                  <c:v>B</c:v>
                </c:pt>
                <c:pt idx="6">
                  <c:v>C</c:v>
                </c:pt>
                <c:pt idx="12">
                  <c:v>D</c:v>
                </c:pt>
                <c:pt idx="16">
                  <c:v>B</c:v>
                </c:pt>
                <c:pt idx="17">
                  <c:v>E</c:v>
                </c:pt>
                <c:pt idx="25">
                  <c:v>F</c:v>
                </c:pt>
                <c:pt idx="28">
                  <c:v>B</c:v>
                </c:pt>
              </c:strCache>
            </c:strRef>
          </c:cat>
          <c:val>
            <c:numRef>
              <c:f>Sheet1!$F$3:$F$35</c:f>
              <c:numCache>
                <c:formatCode>#,##0</c:formatCode>
                <c:ptCount val="33"/>
                <c:pt idx="0">
                  <c:v>1280046</c:v>
                </c:pt>
                <c:pt idx="1">
                  <c:v>1316046</c:v>
                </c:pt>
                <c:pt idx="2">
                  <c:v>1352046</c:v>
                </c:pt>
                <c:pt idx="3">
                  <c:v>1388046</c:v>
                </c:pt>
                <c:pt idx="4">
                  <c:v>1424046</c:v>
                </c:pt>
                <c:pt idx="5">
                  <c:v>1460046</c:v>
                </c:pt>
                <c:pt idx="6">
                  <c:v>1496046</c:v>
                </c:pt>
                <c:pt idx="7">
                  <c:v>1532046</c:v>
                </c:pt>
                <c:pt idx="8">
                  <c:v>1568046</c:v>
                </c:pt>
                <c:pt idx="9">
                  <c:v>1604046</c:v>
                </c:pt>
                <c:pt idx="10">
                  <c:v>1640046</c:v>
                </c:pt>
                <c:pt idx="11">
                  <c:v>1676046</c:v>
                </c:pt>
                <c:pt idx="12">
                  <c:v>1712046</c:v>
                </c:pt>
                <c:pt idx="13">
                  <c:v>1748046</c:v>
                </c:pt>
                <c:pt idx="14">
                  <c:v>1784046</c:v>
                </c:pt>
                <c:pt idx="15">
                  <c:v>1820046</c:v>
                </c:pt>
                <c:pt idx="16">
                  <c:v>1856046</c:v>
                </c:pt>
                <c:pt idx="17">
                  <c:v>1892046</c:v>
                </c:pt>
                <c:pt idx="18">
                  <c:v>1963046</c:v>
                </c:pt>
                <c:pt idx="19">
                  <c:v>1999046</c:v>
                </c:pt>
                <c:pt idx="20">
                  <c:v>2035046</c:v>
                </c:pt>
                <c:pt idx="21">
                  <c:v>2071046</c:v>
                </c:pt>
                <c:pt idx="22">
                  <c:v>2107046</c:v>
                </c:pt>
                <c:pt idx="23">
                  <c:v>2143046</c:v>
                </c:pt>
                <c:pt idx="24">
                  <c:v>2179046</c:v>
                </c:pt>
                <c:pt idx="25">
                  <c:v>2215046</c:v>
                </c:pt>
                <c:pt idx="26">
                  <c:v>2251046</c:v>
                </c:pt>
                <c:pt idx="27">
                  <c:v>2287046</c:v>
                </c:pt>
                <c:pt idx="28">
                  <c:v>2323046</c:v>
                </c:pt>
                <c:pt idx="29">
                  <c:v>2359046</c:v>
                </c:pt>
                <c:pt idx="30">
                  <c:v>2430046</c:v>
                </c:pt>
                <c:pt idx="31">
                  <c:v>2466046</c:v>
                </c:pt>
                <c:pt idx="32">
                  <c:v>2502046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20-403F-A1AC-C83593C0F5F0}"/>
            </c:ext>
          </c:extLst>
        </c:ser>
        <c:ser>
          <c:idx val="0"/>
          <c:order val="1"/>
          <c:tx>
            <c:strRef>
              <c:f>Sheet1!$G$1</c:f>
              <c:strCache>
                <c:ptCount val="1"/>
                <c:pt idx="0">
                  <c:v>Cumulative expense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Sheet1!$E$3:$E$35</c:f>
              <c:strCache>
                <c:ptCount val="29"/>
                <c:pt idx="1">
                  <c:v>A</c:v>
                </c:pt>
                <c:pt idx="2">
                  <c:v>B</c:v>
                </c:pt>
                <c:pt idx="6">
                  <c:v>C</c:v>
                </c:pt>
                <c:pt idx="12">
                  <c:v>D</c:v>
                </c:pt>
                <c:pt idx="16">
                  <c:v>B</c:v>
                </c:pt>
                <c:pt idx="17">
                  <c:v>E</c:v>
                </c:pt>
                <c:pt idx="25">
                  <c:v>F</c:v>
                </c:pt>
                <c:pt idx="28">
                  <c:v>B</c:v>
                </c:pt>
              </c:strCache>
            </c:strRef>
          </c:cat>
          <c:val>
            <c:numRef>
              <c:f>Sheet1!$G$3:$G$35</c:f>
              <c:numCache>
                <c:formatCode>General</c:formatCode>
                <c:ptCount val="33"/>
                <c:pt idx="0">
                  <c:v>0</c:v>
                </c:pt>
                <c:pt idx="1">
                  <c:v>35000</c:v>
                </c:pt>
                <c:pt idx="2">
                  <c:v>166250</c:v>
                </c:pt>
                <c:pt idx="3">
                  <c:v>166250</c:v>
                </c:pt>
                <c:pt idx="4">
                  <c:v>166250</c:v>
                </c:pt>
                <c:pt idx="5">
                  <c:v>166250</c:v>
                </c:pt>
                <c:pt idx="6">
                  <c:v>206250</c:v>
                </c:pt>
                <c:pt idx="7">
                  <c:v>246250</c:v>
                </c:pt>
                <c:pt idx="8">
                  <c:v>286250</c:v>
                </c:pt>
                <c:pt idx="9">
                  <c:v>326250</c:v>
                </c:pt>
                <c:pt idx="10">
                  <c:v>366250</c:v>
                </c:pt>
                <c:pt idx="11">
                  <c:v>406250</c:v>
                </c:pt>
                <c:pt idx="12">
                  <c:v>446250</c:v>
                </c:pt>
                <c:pt idx="13">
                  <c:v>486250</c:v>
                </c:pt>
                <c:pt idx="14">
                  <c:v>526250</c:v>
                </c:pt>
                <c:pt idx="15">
                  <c:v>566250</c:v>
                </c:pt>
                <c:pt idx="16">
                  <c:v>631250</c:v>
                </c:pt>
                <c:pt idx="17">
                  <c:v>831250</c:v>
                </c:pt>
                <c:pt idx="18">
                  <c:v>831250</c:v>
                </c:pt>
                <c:pt idx="19">
                  <c:v>831250</c:v>
                </c:pt>
                <c:pt idx="20">
                  <c:v>831250</c:v>
                </c:pt>
                <c:pt idx="21">
                  <c:v>831250</c:v>
                </c:pt>
                <c:pt idx="22">
                  <c:v>831250</c:v>
                </c:pt>
                <c:pt idx="23">
                  <c:v>831250</c:v>
                </c:pt>
                <c:pt idx="24">
                  <c:v>831250</c:v>
                </c:pt>
                <c:pt idx="25">
                  <c:v>1081250</c:v>
                </c:pt>
                <c:pt idx="26">
                  <c:v>1331250</c:v>
                </c:pt>
                <c:pt idx="27">
                  <c:v>1581250</c:v>
                </c:pt>
                <c:pt idx="28">
                  <c:v>1896250</c:v>
                </c:pt>
                <c:pt idx="29">
                  <c:v>2146250</c:v>
                </c:pt>
                <c:pt idx="30">
                  <c:v>2396250</c:v>
                </c:pt>
                <c:pt idx="31">
                  <c:v>2396250</c:v>
                </c:pt>
                <c:pt idx="32">
                  <c:v>2396250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20-403F-A1AC-C83593C0F5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25510240"/>
        <c:axId val="613294528"/>
      </c:barChart>
      <c:catAx>
        <c:axId val="625510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3294528"/>
        <c:crosses val="autoZero"/>
        <c:auto val="1"/>
        <c:lblAlgn val="ctr"/>
        <c:lblOffset val="0"/>
        <c:noMultiLvlLbl val="0"/>
      </c:catAx>
      <c:valAx>
        <c:axId val="613294528"/>
        <c:scaling>
          <c:orientation val="minMax"/>
          <c:max val="2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5510240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8527573917359985"/>
          <c:y val="0.81298197175526954"/>
          <c:w val="0.31472426082640009"/>
          <c:h val="0.162651519559093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627541375980896E-2"/>
          <c:y val="4.2631119569183397E-2"/>
          <c:w val="0.89170694336782996"/>
          <c:h val="0.637538503822876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Sheet1!$N$1</c:f>
              <c:strCache>
                <c:ptCount val="1"/>
                <c:pt idx="0">
                  <c:v>Cumulative revenue+borrowing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Sheet1!$M$6:$M$36</c:f>
              <c:strCache>
                <c:ptCount val="11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6">
                  <c:v>D</c:v>
                </c:pt>
                <c:pt idx="8">
                  <c:v>E</c:v>
                </c:pt>
                <c:pt idx="10">
                  <c:v>D</c:v>
                </c:pt>
              </c:strCache>
            </c:strRef>
          </c:cat>
          <c:val>
            <c:numRef>
              <c:f>Sheet1!$N$6:$N$36</c:f>
              <c:numCache>
                <c:formatCode>#,##0</c:formatCode>
                <c:ptCount val="31"/>
                <c:pt idx="0">
                  <c:v>1288157</c:v>
                </c:pt>
                <c:pt idx="1">
                  <c:v>1288157</c:v>
                </c:pt>
                <c:pt idx="2">
                  <c:v>1288157</c:v>
                </c:pt>
                <c:pt idx="3">
                  <c:v>1333157</c:v>
                </c:pt>
                <c:pt idx="4">
                  <c:v>1378157</c:v>
                </c:pt>
                <c:pt idx="5">
                  <c:v>1423157</c:v>
                </c:pt>
                <c:pt idx="6">
                  <c:v>2273157</c:v>
                </c:pt>
                <c:pt idx="7">
                  <c:v>2273157</c:v>
                </c:pt>
                <c:pt idx="8">
                  <c:v>2273157</c:v>
                </c:pt>
                <c:pt idx="9">
                  <c:v>2273157</c:v>
                </c:pt>
                <c:pt idx="10">
                  <c:v>2573157</c:v>
                </c:pt>
                <c:pt idx="11">
                  <c:v>2573157</c:v>
                </c:pt>
                <c:pt idx="12">
                  <c:v>2573157</c:v>
                </c:pt>
                <c:pt idx="13">
                  <c:v>2573157</c:v>
                </c:pt>
                <c:pt idx="14">
                  <c:v>2618157</c:v>
                </c:pt>
                <c:pt idx="15">
                  <c:v>2663157</c:v>
                </c:pt>
                <c:pt idx="16">
                  <c:v>2708157</c:v>
                </c:pt>
                <c:pt idx="17">
                  <c:v>2708157</c:v>
                </c:pt>
                <c:pt idx="18">
                  <c:v>2708157</c:v>
                </c:pt>
                <c:pt idx="19">
                  <c:v>2708157</c:v>
                </c:pt>
                <c:pt idx="20">
                  <c:v>2708157</c:v>
                </c:pt>
                <c:pt idx="21">
                  <c:v>2708157</c:v>
                </c:pt>
                <c:pt idx="22">
                  <c:v>2708157</c:v>
                </c:pt>
                <c:pt idx="23">
                  <c:v>2708157</c:v>
                </c:pt>
                <c:pt idx="24">
                  <c:v>2708157</c:v>
                </c:pt>
                <c:pt idx="25">
                  <c:v>2708157</c:v>
                </c:pt>
                <c:pt idx="26">
                  <c:v>2753157</c:v>
                </c:pt>
                <c:pt idx="27">
                  <c:v>2798157</c:v>
                </c:pt>
                <c:pt idx="28">
                  <c:v>2843157</c:v>
                </c:pt>
                <c:pt idx="29">
                  <c:v>2843157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21-4874-BEEA-6F665E0580E3}"/>
            </c:ext>
          </c:extLst>
        </c:ser>
        <c:ser>
          <c:idx val="1"/>
          <c:order val="1"/>
          <c:tx>
            <c:strRef>
              <c:f>Sheet1!$O$1</c:f>
              <c:strCache>
                <c:ptCount val="1"/>
                <c:pt idx="0">
                  <c:v>Cumulative expense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Sheet1!$M$6:$M$36</c:f>
              <c:strCache>
                <c:ptCount val="11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6">
                  <c:v>D</c:v>
                </c:pt>
                <c:pt idx="8">
                  <c:v>E</c:v>
                </c:pt>
                <c:pt idx="10">
                  <c:v>D</c:v>
                </c:pt>
              </c:strCache>
            </c:strRef>
          </c:cat>
          <c:val>
            <c:numRef>
              <c:f>Sheet1!$O$6:$O$36</c:f>
              <c:numCache>
                <c:formatCode>#,##0</c:formatCode>
                <c:ptCount val="31"/>
                <c:pt idx="0">
                  <c:v>100000</c:v>
                </c:pt>
                <c:pt idx="1">
                  <c:v>200000</c:v>
                </c:pt>
                <c:pt idx="2">
                  <c:v>950000</c:v>
                </c:pt>
                <c:pt idx="3">
                  <c:v>950000</c:v>
                </c:pt>
                <c:pt idx="4">
                  <c:v>950000</c:v>
                </c:pt>
                <c:pt idx="5">
                  <c:v>950000</c:v>
                </c:pt>
                <c:pt idx="6">
                  <c:v>950000</c:v>
                </c:pt>
                <c:pt idx="7">
                  <c:v>950000</c:v>
                </c:pt>
                <c:pt idx="8">
                  <c:v>1250000</c:v>
                </c:pt>
                <c:pt idx="9">
                  <c:v>1250000</c:v>
                </c:pt>
                <c:pt idx="10">
                  <c:v>1250000</c:v>
                </c:pt>
                <c:pt idx="11">
                  <c:v>1250000</c:v>
                </c:pt>
                <c:pt idx="12">
                  <c:v>1250000</c:v>
                </c:pt>
                <c:pt idx="13">
                  <c:v>1250000</c:v>
                </c:pt>
                <c:pt idx="14">
                  <c:v>1250000</c:v>
                </c:pt>
                <c:pt idx="15">
                  <c:v>1250000</c:v>
                </c:pt>
                <c:pt idx="16">
                  <c:v>1250000</c:v>
                </c:pt>
                <c:pt idx="17">
                  <c:v>1250000</c:v>
                </c:pt>
                <c:pt idx="18">
                  <c:v>1250000</c:v>
                </c:pt>
                <c:pt idx="19">
                  <c:v>1250000</c:v>
                </c:pt>
                <c:pt idx="20">
                  <c:v>1250000</c:v>
                </c:pt>
                <c:pt idx="21">
                  <c:v>1250000</c:v>
                </c:pt>
                <c:pt idx="22">
                  <c:v>1250000</c:v>
                </c:pt>
                <c:pt idx="23">
                  <c:v>1250000</c:v>
                </c:pt>
                <c:pt idx="24">
                  <c:v>1250000</c:v>
                </c:pt>
                <c:pt idx="25">
                  <c:v>1250000</c:v>
                </c:pt>
                <c:pt idx="26">
                  <c:v>1250000</c:v>
                </c:pt>
                <c:pt idx="27">
                  <c:v>1250000</c:v>
                </c:pt>
                <c:pt idx="28">
                  <c:v>1250000</c:v>
                </c:pt>
                <c:pt idx="29">
                  <c:v>1250000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21-4874-BEEA-6F665E0580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013848672"/>
        <c:axId val="-1013845328"/>
      </c:barChart>
      <c:lineChart>
        <c:grouping val="standard"/>
        <c:varyColors val="0"/>
        <c:ser>
          <c:idx val="2"/>
          <c:order val="2"/>
          <c:tx>
            <c:strRef>
              <c:f>Sheet1!$P$2</c:f>
              <c:strCache>
                <c:ptCount val="1"/>
                <c:pt idx="0">
                  <c:v>Cash reserves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Sheet1!$M$6:$M$36</c:f>
              <c:strCache>
                <c:ptCount val="11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6">
                  <c:v>D</c:v>
                </c:pt>
                <c:pt idx="8">
                  <c:v>E</c:v>
                </c:pt>
                <c:pt idx="10">
                  <c:v>D</c:v>
                </c:pt>
              </c:strCache>
            </c:strRef>
          </c:cat>
          <c:val>
            <c:numRef>
              <c:f>Sheet1!$P$6:$P$36</c:f>
              <c:numCache>
                <c:formatCode>#,##0</c:formatCode>
                <c:ptCount val="31"/>
                <c:pt idx="0">
                  <c:v>1188157</c:v>
                </c:pt>
                <c:pt idx="1">
                  <c:v>1088157</c:v>
                </c:pt>
                <c:pt idx="2">
                  <c:v>338157</c:v>
                </c:pt>
                <c:pt idx="3">
                  <c:v>383157</c:v>
                </c:pt>
                <c:pt idx="4">
                  <c:v>428157</c:v>
                </c:pt>
                <c:pt idx="5">
                  <c:v>473157</c:v>
                </c:pt>
                <c:pt idx="6">
                  <c:v>1323157</c:v>
                </c:pt>
                <c:pt idx="7">
                  <c:v>1323157</c:v>
                </c:pt>
                <c:pt idx="8">
                  <c:v>1023157</c:v>
                </c:pt>
                <c:pt idx="9">
                  <c:v>1023157</c:v>
                </c:pt>
                <c:pt idx="10">
                  <c:v>1323157</c:v>
                </c:pt>
                <c:pt idx="11">
                  <c:v>1323157</c:v>
                </c:pt>
                <c:pt idx="12">
                  <c:v>1323157</c:v>
                </c:pt>
                <c:pt idx="13">
                  <c:v>1323157</c:v>
                </c:pt>
                <c:pt idx="14">
                  <c:v>1368157</c:v>
                </c:pt>
                <c:pt idx="15">
                  <c:v>1413157</c:v>
                </c:pt>
                <c:pt idx="16">
                  <c:v>1458157</c:v>
                </c:pt>
                <c:pt idx="17">
                  <c:v>1458157</c:v>
                </c:pt>
                <c:pt idx="18">
                  <c:v>1458157</c:v>
                </c:pt>
                <c:pt idx="19">
                  <c:v>1458157</c:v>
                </c:pt>
                <c:pt idx="20">
                  <c:v>1458157</c:v>
                </c:pt>
                <c:pt idx="21">
                  <c:v>1458157</c:v>
                </c:pt>
                <c:pt idx="22">
                  <c:v>1458157</c:v>
                </c:pt>
                <c:pt idx="23">
                  <c:v>1458157</c:v>
                </c:pt>
                <c:pt idx="24">
                  <c:v>1458157</c:v>
                </c:pt>
                <c:pt idx="25">
                  <c:v>1458157</c:v>
                </c:pt>
                <c:pt idx="26">
                  <c:v>1503157</c:v>
                </c:pt>
                <c:pt idx="27">
                  <c:v>1548157</c:v>
                </c:pt>
                <c:pt idx="28">
                  <c:v>1593157</c:v>
                </c:pt>
                <c:pt idx="29">
                  <c:v>1593157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621-4874-BEEA-6F665E0580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013848672"/>
        <c:axId val="-1013845328"/>
      </c:lineChart>
      <c:catAx>
        <c:axId val="-101384867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algn="l"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A: Inventory/Master</a:t>
                </a:r>
                <a:r>
                  <a:rPr lang="en-US" sz="1800" baseline="0"/>
                  <a:t> Plan	D: cash replenishment from BAN</a:t>
                </a:r>
              </a:p>
              <a:p>
                <a:pPr algn="l">
                  <a:defRPr/>
                </a:pPr>
                <a:r>
                  <a:rPr lang="en-US" sz="1800"/>
                  <a:t>B: North Woods design	E: North Woods construction</a:t>
                </a:r>
              </a:p>
              <a:p>
                <a:pPr algn="l">
                  <a:defRPr/>
                </a:pPr>
                <a:r>
                  <a:rPr lang="en-US" sz="1800"/>
                  <a:t>C:</a:t>
                </a:r>
                <a:r>
                  <a:rPr lang="en-US" sz="1800" baseline="0"/>
                  <a:t> Kensington construction</a:t>
                </a:r>
                <a:endParaRPr lang="en-US" sz="1800"/>
              </a:p>
            </c:rich>
          </c:tx>
          <c:layout>
            <c:manualLayout>
              <c:xMode val="edge"/>
              <c:yMode val="edge"/>
              <c:x val="0"/>
              <c:y val="0.7722166683555430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l"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13845328"/>
        <c:crosses val="autoZero"/>
        <c:auto val="1"/>
        <c:lblAlgn val="ctr"/>
        <c:lblOffset val="0"/>
        <c:noMultiLvlLbl val="0"/>
      </c:catAx>
      <c:valAx>
        <c:axId val="-1013845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13848672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0716376390233395"/>
          <c:y val="0.78487257085821904"/>
          <c:w val="0.39150411212834102"/>
          <c:h val="0.187532579995927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391899752724"/>
          <c:y val="0.123444049975228"/>
          <c:w val="0.77764422144709"/>
          <c:h val="0.562501978763694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Sheet1!$W$1</c:f>
              <c:strCache>
                <c:ptCount val="1"/>
                <c:pt idx="0">
                  <c:v>Total debt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Sheet1!$V$9:$V$35</c:f>
              <c:strCache>
                <c:ptCount val="8"/>
                <c:pt idx="0">
                  <c:v>A</c:v>
                </c:pt>
                <c:pt idx="3">
                  <c:v>B</c:v>
                </c:pt>
                <c:pt idx="6">
                  <c:v>C</c:v>
                </c:pt>
                <c:pt idx="7">
                  <c:v>B</c:v>
                </c:pt>
              </c:strCache>
            </c:strRef>
          </c:cat>
          <c:val>
            <c:numRef>
              <c:f>Sheet1!$W$9:$W$35</c:f>
              <c:numCache>
                <c:formatCode>General</c:formatCode>
                <c:ptCount val="27"/>
                <c:pt idx="0">
                  <c:v>300000</c:v>
                </c:pt>
                <c:pt idx="1">
                  <c:v>300000</c:v>
                </c:pt>
                <c:pt idx="2">
                  <c:v>300000</c:v>
                </c:pt>
                <c:pt idx="3" formatCode="#,##0">
                  <c:v>1150000</c:v>
                </c:pt>
                <c:pt idx="4" formatCode="#,##0">
                  <c:v>1150000</c:v>
                </c:pt>
                <c:pt idx="5" formatCode="#,##0">
                  <c:v>1150000</c:v>
                </c:pt>
                <c:pt idx="6" formatCode="#,##0">
                  <c:v>1950000</c:v>
                </c:pt>
                <c:pt idx="7" formatCode="#,##0">
                  <c:v>3050000</c:v>
                </c:pt>
                <c:pt idx="8" formatCode="#,##0">
                  <c:v>3850000</c:v>
                </c:pt>
                <c:pt idx="9" formatCode="#,##0">
                  <c:v>4650000</c:v>
                </c:pt>
                <c:pt idx="10" formatCode="#,##0">
                  <c:v>5450000</c:v>
                </c:pt>
                <c:pt idx="11" formatCode="#,##0">
                  <c:v>6250000</c:v>
                </c:pt>
                <c:pt idx="12" formatCode="#,##0">
                  <c:v>7000000</c:v>
                </c:pt>
                <c:pt idx="13" formatCode="#,##0">
                  <c:v>7000000</c:v>
                </c:pt>
                <c:pt idx="14" formatCode="#,##0">
                  <c:v>7000000</c:v>
                </c:pt>
                <c:pt idx="15" formatCode="#,##0">
                  <c:v>7000000</c:v>
                </c:pt>
                <c:pt idx="16" formatCode="#,##0">
                  <c:v>7000000</c:v>
                </c:pt>
                <c:pt idx="17" formatCode="#,##0">
                  <c:v>7000000</c:v>
                </c:pt>
                <c:pt idx="18" formatCode="#,##0">
                  <c:v>7000000</c:v>
                </c:pt>
                <c:pt idx="19" formatCode="#,##0">
                  <c:v>7000000</c:v>
                </c:pt>
                <c:pt idx="20" formatCode="#,##0">
                  <c:v>7000000</c:v>
                </c:pt>
                <c:pt idx="21" formatCode="#,##0">
                  <c:v>7000000</c:v>
                </c:pt>
                <c:pt idx="22" formatCode="#,##0">
                  <c:v>7000000</c:v>
                </c:pt>
                <c:pt idx="23" formatCode="#,##0">
                  <c:v>7000000</c:v>
                </c:pt>
                <c:pt idx="24" formatCode="#,##0">
                  <c:v>7000000</c:v>
                </c:pt>
                <c:pt idx="25" formatCode="#,##0">
                  <c:v>7000000</c:v>
                </c:pt>
                <c:pt idx="26" formatCode="#,##0">
                  <c:v>7000000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39-42ED-A2D2-757D51442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013813856"/>
        <c:axId val="-1013960688"/>
      </c:barChart>
      <c:lineChart>
        <c:grouping val="standard"/>
        <c:varyColors val="0"/>
        <c:ser>
          <c:idx val="2"/>
          <c:order val="1"/>
          <c:tx>
            <c:strRef>
              <c:f>Sheet1!$X$2</c:f>
              <c:strCache>
                <c:ptCount val="1"/>
                <c:pt idx="0">
                  <c:v>3.50%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Sheet1!$V$9:$V$35</c:f>
              <c:strCache>
                <c:ptCount val="8"/>
                <c:pt idx="0">
                  <c:v>A</c:v>
                </c:pt>
                <c:pt idx="3">
                  <c:v>B</c:v>
                </c:pt>
                <c:pt idx="6">
                  <c:v>C</c:v>
                </c:pt>
                <c:pt idx="7">
                  <c:v>B</c:v>
                </c:pt>
              </c:strCache>
            </c:strRef>
          </c:cat>
          <c:val>
            <c:numRef>
              <c:f>Sheet1!$Y$9:$Y$35</c:f>
              <c:numCache>
                <c:formatCode>#,##0</c:formatCode>
                <c:ptCount val="27"/>
                <c:pt idx="0">
                  <c:v>875</c:v>
                </c:pt>
                <c:pt idx="1">
                  <c:v>1750</c:v>
                </c:pt>
                <c:pt idx="2">
                  <c:v>2625</c:v>
                </c:pt>
                <c:pt idx="3">
                  <c:v>5979.1666666666697</c:v>
                </c:pt>
                <c:pt idx="4">
                  <c:v>9333.3333333333321</c:v>
                </c:pt>
                <c:pt idx="5">
                  <c:v>12687.5</c:v>
                </c:pt>
                <c:pt idx="6">
                  <c:v>18375</c:v>
                </c:pt>
                <c:pt idx="7">
                  <c:v>27270.833333333328</c:v>
                </c:pt>
                <c:pt idx="8">
                  <c:v>38500</c:v>
                </c:pt>
                <c:pt idx="9">
                  <c:v>52062.5</c:v>
                </c:pt>
                <c:pt idx="10">
                  <c:v>67958.333333333328</c:v>
                </c:pt>
                <c:pt idx="11">
                  <c:v>86187.5</c:v>
                </c:pt>
                <c:pt idx="12">
                  <c:v>106604.1666666667</c:v>
                </c:pt>
                <c:pt idx="13">
                  <c:v>127020.8333333333</c:v>
                </c:pt>
                <c:pt idx="14">
                  <c:v>147437.5</c:v>
                </c:pt>
                <c:pt idx="15">
                  <c:v>20416.666666666661</c:v>
                </c:pt>
                <c:pt idx="16">
                  <c:v>40833.333333333343</c:v>
                </c:pt>
                <c:pt idx="17">
                  <c:v>61250</c:v>
                </c:pt>
                <c:pt idx="18">
                  <c:v>81666.666666666672</c:v>
                </c:pt>
                <c:pt idx="19">
                  <c:v>102083.3333333333</c:v>
                </c:pt>
                <c:pt idx="20">
                  <c:v>122500</c:v>
                </c:pt>
                <c:pt idx="21">
                  <c:v>142916.66666666669</c:v>
                </c:pt>
                <c:pt idx="22">
                  <c:v>163333.33333333331</c:v>
                </c:pt>
                <c:pt idx="23">
                  <c:v>183750</c:v>
                </c:pt>
                <c:pt idx="24">
                  <c:v>204166.66666666669</c:v>
                </c:pt>
                <c:pt idx="25">
                  <c:v>224583.33333333331</c:v>
                </c:pt>
                <c:pt idx="26">
                  <c:v>244999.99999999991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39-42ED-A2D2-757D51442ED3}"/>
            </c:ext>
          </c:extLst>
        </c:ser>
        <c:ser>
          <c:idx val="4"/>
          <c:order val="2"/>
          <c:tx>
            <c:strRef>
              <c:f>Sheet1!$Z$2</c:f>
              <c:strCache>
                <c:ptCount val="1"/>
                <c:pt idx="0">
                  <c:v>4.25%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Sheet1!$V$9:$V$35</c:f>
              <c:strCache>
                <c:ptCount val="8"/>
                <c:pt idx="0">
                  <c:v>A</c:v>
                </c:pt>
                <c:pt idx="3">
                  <c:v>B</c:v>
                </c:pt>
                <c:pt idx="6">
                  <c:v>C</c:v>
                </c:pt>
                <c:pt idx="7">
                  <c:v>B</c:v>
                </c:pt>
              </c:strCache>
            </c:strRef>
          </c:cat>
          <c:val>
            <c:numRef>
              <c:f>Sheet1!$AA$9:$AA$35</c:f>
              <c:numCache>
                <c:formatCode>#,##0</c:formatCode>
                <c:ptCount val="27"/>
                <c:pt idx="0">
                  <c:v>1062.5</c:v>
                </c:pt>
                <c:pt idx="1">
                  <c:v>2125</c:v>
                </c:pt>
                <c:pt idx="2">
                  <c:v>3187.5</c:v>
                </c:pt>
                <c:pt idx="3">
                  <c:v>7260.4166666666679</c:v>
                </c:pt>
                <c:pt idx="4">
                  <c:v>11333.33333333333</c:v>
                </c:pt>
                <c:pt idx="5">
                  <c:v>15406.25</c:v>
                </c:pt>
                <c:pt idx="6">
                  <c:v>22312.5</c:v>
                </c:pt>
                <c:pt idx="7">
                  <c:v>33114.583333333343</c:v>
                </c:pt>
                <c:pt idx="8">
                  <c:v>46750</c:v>
                </c:pt>
                <c:pt idx="9">
                  <c:v>63218.75</c:v>
                </c:pt>
                <c:pt idx="10">
                  <c:v>82520.833333333343</c:v>
                </c:pt>
                <c:pt idx="11">
                  <c:v>104656.25</c:v>
                </c:pt>
                <c:pt idx="12">
                  <c:v>129447.9166666667</c:v>
                </c:pt>
                <c:pt idx="13">
                  <c:v>154239.58333333331</c:v>
                </c:pt>
                <c:pt idx="14">
                  <c:v>179031.25</c:v>
                </c:pt>
                <c:pt idx="15">
                  <c:v>24791.666666666661</c:v>
                </c:pt>
                <c:pt idx="16">
                  <c:v>49583.333333333343</c:v>
                </c:pt>
                <c:pt idx="17">
                  <c:v>74375</c:v>
                </c:pt>
                <c:pt idx="18">
                  <c:v>99166.666666666672</c:v>
                </c:pt>
                <c:pt idx="19">
                  <c:v>123958.3333333333</c:v>
                </c:pt>
                <c:pt idx="20">
                  <c:v>148750</c:v>
                </c:pt>
                <c:pt idx="21">
                  <c:v>173541.66666666669</c:v>
                </c:pt>
                <c:pt idx="22">
                  <c:v>198333.33333333331</c:v>
                </c:pt>
                <c:pt idx="23">
                  <c:v>223124.99999999991</c:v>
                </c:pt>
                <c:pt idx="24">
                  <c:v>247916.6666666666</c:v>
                </c:pt>
                <c:pt idx="25">
                  <c:v>272708.33333333331</c:v>
                </c:pt>
                <c:pt idx="26">
                  <c:v>297500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D39-42ED-A2D2-757D51442ED3}"/>
            </c:ext>
          </c:extLst>
        </c:ser>
        <c:ser>
          <c:idx val="6"/>
          <c:order val="3"/>
          <c:tx>
            <c:strRef>
              <c:f>Sheet1!$AB$2</c:f>
              <c:strCache>
                <c:ptCount val="1"/>
                <c:pt idx="0">
                  <c:v>5%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Sheet1!$V$9:$V$35</c:f>
              <c:strCache>
                <c:ptCount val="8"/>
                <c:pt idx="0">
                  <c:v>A</c:v>
                </c:pt>
                <c:pt idx="3">
                  <c:v>B</c:v>
                </c:pt>
                <c:pt idx="6">
                  <c:v>C</c:v>
                </c:pt>
                <c:pt idx="7">
                  <c:v>B</c:v>
                </c:pt>
              </c:strCache>
            </c:strRef>
          </c:cat>
          <c:val>
            <c:numRef>
              <c:f>Sheet1!$AC$9:$AC$35</c:f>
              <c:numCache>
                <c:formatCode>#,##0</c:formatCode>
                <c:ptCount val="27"/>
                <c:pt idx="0">
                  <c:v>1250</c:v>
                </c:pt>
                <c:pt idx="1">
                  <c:v>2500</c:v>
                </c:pt>
                <c:pt idx="2">
                  <c:v>3750</c:v>
                </c:pt>
                <c:pt idx="3">
                  <c:v>8541.6666666666661</c:v>
                </c:pt>
                <c:pt idx="4">
                  <c:v>13333.33333333333</c:v>
                </c:pt>
                <c:pt idx="5">
                  <c:v>18125</c:v>
                </c:pt>
                <c:pt idx="6">
                  <c:v>26250</c:v>
                </c:pt>
                <c:pt idx="7">
                  <c:v>38958.333333333343</c:v>
                </c:pt>
                <c:pt idx="8">
                  <c:v>55000</c:v>
                </c:pt>
                <c:pt idx="9">
                  <c:v>74375</c:v>
                </c:pt>
                <c:pt idx="10">
                  <c:v>97083.333333333328</c:v>
                </c:pt>
                <c:pt idx="11">
                  <c:v>123125</c:v>
                </c:pt>
                <c:pt idx="12">
                  <c:v>152291.66666666669</c:v>
                </c:pt>
                <c:pt idx="13">
                  <c:v>181458.33333333331</c:v>
                </c:pt>
                <c:pt idx="14">
                  <c:v>210624.99999999991</c:v>
                </c:pt>
                <c:pt idx="15">
                  <c:v>29166.666666666661</c:v>
                </c:pt>
                <c:pt idx="16">
                  <c:v>58333.333333333343</c:v>
                </c:pt>
                <c:pt idx="17">
                  <c:v>87500</c:v>
                </c:pt>
                <c:pt idx="18">
                  <c:v>116666.6666666667</c:v>
                </c:pt>
                <c:pt idx="19">
                  <c:v>145833.33333333331</c:v>
                </c:pt>
                <c:pt idx="20">
                  <c:v>175000</c:v>
                </c:pt>
                <c:pt idx="21">
                  <c:v>204166.66666666669</c:v>
                </c:pt>
                <c:pt idx="22">
                  <c:v>233333.33333333331</c:v>
                </c:pt>
                <c:pt idx="23">
                  <c:v>262500</c:v>
                </c:pt>
                <c:pt idx="24">
                  <c:v>291666.66666666669</c:v>
                </c:pt>
                <c:pt idx="25">
                  <c:v>320833.33333333337</c:v>
                </c:pt>
                <c:pt idx="26">
                  <c:v>350000.00000000012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D39-42ED-A2D2-757D51442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066460128"/>
        <c:axId val="-1066494944"/>
      </c:lineChart>
      <c:catAx>
        <c:axId val="-1066460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66494944"/>
        <c:crosses val="autoZero"/>
        <c:auto val="1"/>
        <c:lblAlgn val="ctr"/>
        <c:lblOffset val="0"/>
        <c:noMultiLvlLbl val="0"/>
      </c:catAx>
      <c:valAx>
        <c:axId val="-1066494944"/>
        <c:scaling>
          <c:orientation val="minMax"/>
          <c:max val="35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Cumulative Annual Interest</a:t>
                </a:r>
              </a:p>
              <a:p>
                <a:pPr>
                  <a:defRPr/>
                </a:pPr>
                <a:r>
                  <a:rPr lang="en-US" sz="1800"/>
                  <a:t>(in thousands)</a:t>
                </a:r>
              </a:p>
            </c:rich>
          </c:tx>
          <c:layout>
            <c:manualLayout>
              <c:xMode val="edge"/>
              <c:yMode val="edge"/>
              <c:x val="1.1193348436421399E-3"/>
              <c:y val="0.12861493386864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66460128"/>
        <c:crosses val="autoZero"/>
        <c:crossBetween val="between"/>
        <c:dispUnits>
          <c:builtInUnit val="thousands"/>
        </c:dispUnits>
      </c:valAx>
      <c:valAx>
        <c:axId val="-1013960688"/>
        <c:scaling>
          <c:orientation val="minMax"/>
          <c:max val="700000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Total</a:t>
                </a:r>
                <a:r>
                  <a:rPr lang="en-US" sz="1800" baseline="0"/>
                  <a:t> debt (in thousands)</a:t>
                </a:r>
                <a:endParaRPr lang="en-US" sz="1800"/>
              </a:p>
            </c:rich>
          </c:tx>
          <c:layout>
            <c:manualLayout>
              <c:xMode val="edge"/>
              <c:yMode val="edge"/>
              <c:x val="0.95424714419782597"/>
              <c:y val="0.149690371613961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013813856"/>
        <c:crosses val="max"/>
        <c:crossBetween val="between"/>
        <c:dispUnits>
          <c:builtInUnit val="thousands"/>
        </c:dispUnits>
      </c:valAx>
      <c:catAx>
        <c:axId val="-1013813856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 algn="l"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/>
                  <a:t>A: Park engineering (Oct 2019)</a:t>
                </a:r>
              </a:p>
              <a:p>
                <a:pPr algn="l">
                  <a:defRPr/>
                </a:pPr>
                <a:r>
                  <a:rPr lang="en-US" sz="1800" dirty="0"/>
                  <a:t>B: Replenishment of SW cash reserves (Jan &amp; May 2020)</a:t>
                </a:r>
              </a:p>
              <a:p>
                <a:pPr algn="l">
                  <a:defRPr/>
                </a:pPr>
                <a:r>
                  <a:rPr lang="en-US" sz="1800" dirty="0"/>
                  <a:t>C: Park construction begins (Apr 2020)</a:t>
                </a:r>
              </a:p>
            </c:rich>
          </c:tx>
          <c:layout>
            <c:manualLayout>
              <c:xMode val="edge"/>
              <c:yMode val="edge"/>
              <c:x val="1.51125187114006E-2"/>
              <c:y val="0.7954495280488149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 algn="l"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crossAx val="-10139606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3161310076551904"/>
          <c:y val="0.84876662054542895"/>
          <c:w val="0.37555296904008001"/>
          <c:h val="7.24464963689152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0.29263</cdr:x>
      <cdr:y>0.24007</cdr:y>
    </cdr:from>
    <cdr:to>
      <cdr:x>0.37553</cdr:x>
      <cdr:y>0.44765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4A9510E-9B44-4861-A655-B37815F1EFB1}"/>
            </a:ext>
          </a:extLst>
        </cdr:cNvPr>
        <cdr:cNvSpPr txBox="1"/>
      </cdr:nvSpPr>
      <cdr:spPr>
        <a:xfrm xmlns:a="http://schemas.openxmlformats.org/drawingml/2006/main">
          <a:off x="3227650" y="105752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0.07812</cdr:x>
      <cdr:y>0.52295</cdr:y>
    </cdr:from>
    <cdr:to>
      <cdr:x>0.15872</cdr:x>
      <cdr:y>0.71856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F9EB13A-B8E8-4BD0-9418-B56EC9A6226F}"/>
            </a:ext>
          </a:extLst>
        </cdr:cNvPr>
        <cdr:cNvSpPr txBox="1"/>
      </cdr:nvSpPr>
      <cdr:spPr>
        <a:xfrm xmlns:a="http://schemas.openxmlformats.org/drawingml/2006/main">
          <a:off x="886407" y="244462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600" i="1" dirty="0"/>
            <a:t>Oct</a:t>
          </a:r>
        </a:p>
        <a:p xmlns:a="http://schemas.openxmlformats.org/drawingml/2006/main">
          <a:pPr algn="ctr"/>
          <a:r>
            <a:rPr lang="en-US" sz="1600" i="1" dirty="0"/>
            <a:t>2019</a:t>
          </a:r>
        </a:p>
      </cdr:txBody>
    </cdr:sp>
  </cdr:relSizeAnchor>
  <cdr:relSizeAnchor xmlns:cdr="http://schemas.openxmlformats.org/drawingml/2006/chartDrawing">
    <cdr:from>
      <cdr:x>0.16447</cdr:x>
      <cdr:y>0.4521</cdr:y>
    </cdr:from>
    <cdr:to>
      <cdr:x>0.24507</cdr:x>
      <cdr:y>0.6477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E54C58C1-1BA4-4E4B-9598-40853E30EC89}"/>
            </a:ext>
          </a:extLst>
        </cdr:cNvPr>
        <cdr:cNvSpPr txBox="1"/>
      </cdr:nvSpPr>
      <cdr:spPr>
        <a:xfrm xmlns:a="http://schemas.openxmlformats.org/drawingml/2006/main">
          <a:off x="1866122" y="211338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600" i="1" dirty="0"/>
            <a:t>Jan</a:t>
          </a:r>
        </a:p>
        <a:p xmlns:a="http://schemas.openxmlformats.org/drawingml/2006/main">
          <a:pPr algn="ctr"/>
          <a:r>
            <a:rPr lang="en-US" sz="1600" i="1" dirty="0"/>
            <a:t>2020</a:t>
          </a:r>
        </a:p>
      </cdr:txBody>
    </cdr:sp>
  </cdr:relSizeAnchor>
  <cdr:relSizeAnchor xmlns:cdr="http://schemas.openxmlformats.org/drawingml/2006/chartDrawing">
    <cdr:from>
      <cdr:x>0.48026</cdr:x>
      <cdr:y>0</cdr:y>
    </cdr:from>
    <cdr:to>
      <cdr:x>0.56086</cdr:x>
      <cdr:y>0.19561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170E71AC-D9BB-4805-90B3-A47DDE718EC3}"/>
            </a:ext>
          </a:extLst>
        </cdr:cNvPr>
        <cdr:cNvSpPr txBox="1"/>
      </cdr:nvSpPr>
      <cdr:spPr>
        <a:xfrm xmlns:a="http://schemas.openxmlformats.org/drawingml/2006/main">
          <a:off x="5449078" y="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600" i="1" dirty="0"/>
            <a:t>Dec</a:t>
          </a:r>
          <a:br>
            <a:rPr lang="en-US" sz="1600" i="1" dirty="0"/>
          </a:br>
          <a:r>
            <a:rPr lang="en-US" sz="1600" i="1" dirty="0"/>
            <a:t>2020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0.8273</cdr:x>
      <cdr:y>0</cdr:y>
    </cdr:from>
    <cdr:to>
      <cdr:x>0.90789</cdr:x>
      <cdr:y>0.19561</cdr:y>
    </cdr:to>
    <cdr:sp macro="" textlink="">
      <cdr:nvSpPr>
        <cdr:cNvPr id="5" name="TextBox 4">
          <a:extLst xmlns:a="http://schemas.openxmlformats.org/drawingml/2006/main">
            <a:ext uri="{FF2B5EF4-FFF2-40B4-BE49-F238E27FC236}">
              <a16:creationId xmlns:a16="http://schemas.microsoft.com/office/drawing/2014/main" id="{11BB2162-FD47-4544-8C54-BDC6D61DD5A8}"/>
            </a:ext>
          </a:extLst>
        </cdr:cNvPr>
        <cdr:cNvSpPr txBox="1"/>
      </cdr:nvSpPr>
      <cdr:spPr>
        <a:xfrm xmlns:a="http://schemas.openxmlformats.org/drawingml/2006/main">
          <a:off x="9386595" y="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600" i="1" dirty="0"/>
            <a:t>Dec</a:t>
          </a:r>
          <a:br>
            <a:rPr lang="en-US" sz="1600" i="1" dirty="0"/>
          </a:br>
          <a:r>
            <a:rPr lang="en-US" sz="1600" i="1" dirty="0"/>
            <a:t>2021</a:t>
          </a:r>
        </a:p>
        <a:p xmlns:a="http://schemas.openxmlformats.org/drawingml/2006/main">
          <a:endParaRPr lang="en-US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beta.bls.gov/dataViewer/view/timeseries/CUUR0000SA0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ensus.gov/construction/cpi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A3FD9-7796-4965-98CE-3B772F8112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Debt Service Deep Dive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B82F79-399F-4A42-A255-2264F7F04F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Funding options for the City’s Capital Needs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965704-0993-40B0-8F74-273DE4A038A0}"/>
              </a:ext>
            </a:extLst>
          </p:cNvPr>
          <p:cNvSpPr txBox="1"/>
          <p:nvPr/>
        </p:nvSpPr>
        <p:spPr>
          <a:xfrm>
            <a:off x="9888124" y="5846900"/>
            <a:ext cx="1686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June 3, 2019</a:t>
            </a:r>
          </a:p>
        </p:txBody>
      </p:sp>
    </p:spTree>
    <p:extLst>
      <p:ext uri="{BB962C8B-B14F-4D97-AF65-F5344CB8AC3E}">
        <p14:creationId xmlns:p14="http://schemas.microsoft.com/office/powerpoint/2010/main" val="621054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FDA8F-3FB5-481F-B2D2-01B3DE1AE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Debt Service Coverage</a:t>
            </a:r>
            <a:br>
              <a:rPr lang="en-US" dirty="0"/>
            </a:br>
            <a:r>
              <a:rPr lang="en-US" dirty="0"/>
              <a:t>Unfavorable Environment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398AA4-94A0-47C6-B338-71095780AD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Governmental</a:t>
            </a:r>
            <a:r>
              <a:rPr lang="en-US" dirty="0"/>
              <a:t>	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E9A3E6D-1766-4330-831A-793D25650CA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67336799"/>
              </p:ext>
            </p:extLst>
          </p:nvPr>
        </p:nvGraphicFramePr>
        <p:xfrm>
          <a:off x="581025" y="2925763"/>
          <a:ext cx="5392738" cy="1920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065620">
                  <a:extLst>
                    <a:ext uri="{9D8B030D-6E8A-4147-A177-3AD203B41FA5}">
                      <a16:colId xmlns:a16="http://schemas.microsoft.com/office/drawing/2014/main" val="2261386034"/>
                    </a:ext>
                  </a:extLst>
                </a:gridCol>
                <a:gridCol w="1327118">
                  <a:extLst>
                    <a:ext uri="{9D8B030D-6E8A-4147-A177-3AD203B41FA5}">
                      <a16:colId xmlns:a16="http://schemas.microsoft.com/office/drawing/2014/main" val="218877995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Share of debt service (83.57%)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380,550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039461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Available cash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723,521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22569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Coverage ratio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1.90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7732963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47C27E-E6B2-40FB-9E37-4F8A203FC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/>
              <a:t>Stormwater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3F61D0-1216-4022-BCA8-089582131F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1919951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8" name="Content Placeholder 6">
            <a:extLst>
              <a:ext uri="{FF2B5EF4-FFF2-40B4-BE49-F238E27FC236}">
                <a16:creationId xmlns:a16="http://schemas.microsoft.com/office/drawing/2014/main" id="{ACBDB462-6D33-4C68-8E85-396AC9D4F9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8592753"/>
              </p:ext>
            </p:extLst>
          </p:nvPr>
        </p:nvGraphicFramePr>
        <p:xfrm>
          <a:off x="6218070" y="2925763"/>
          <a:ext cx="5392738" cy="1920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073595">
                  <a:extLst>
                    <a:ext uri="{9D8B030D-6E8A-4147-A177-3AD203B41FA5}">
                      <a16:colId xmlns:a16="http://schemas.microsoft.com/office/drawing/2014/main" val="2261386034"/>
                    </a:ext>
                  </a:extLst>
                </a:gridCol>
                <a:gridCol w="1319143">
                  <a:extLst>
                    <a:ext uri="{9D8B030D-6E8A-4147-A177-3AD203B41FA5}">
                      <a16:colId xmlns:a16="http://schemas.microsoft.com/office/drawing/2014/main" val="218877995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Share of debt service (16.43%)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74,810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039461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Available cash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113,765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22569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Coverage ratio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1.52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77329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329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0A34C-1C7C-4B5C-A7E5-4DC35211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/>
              <a:t>Save  versus Borrow comparison</a:t>
            </a:r>
            <a:br>
              <a:rPr lang="en-US" sz="2700" dirty="0"/>
            </a:br>
            <a:r>
              <a:rPr lang="en-US" sz="2700" dirty="0"/>
              <a:t>Favorable and Unfavorable interest rates, 30-yr. average inflation*</a:t>
            </a:r>
            <a:endParaRPr lang="en-US" sz="2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B24B6-5F0D-452A-BB23-763AB1366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9" y="2892995"/>
            <a:ext cx="5087075" cy="536005"/>
          </a:xfrm>
        </p:spPr>
        <p:txBody>
          <a:bodyPr/>
          <a:lstStyle/>
          <a:p>
            <a:r>
              <a:rPr lang="en-US" sz="2800" dirty="0"/>
              <a:t>Unfavorable loan environment</a:t>
            </a:r>
            <a:r>
              <a:rPr lang="en-US" dirty="0"/>
              <a:t>	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57AB8BD-22B3-44F0-92C4-93CB5467F037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887220" y="3476896"/>
          <a:ext cx="5087072" cy="3002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95163">
                  <a:extLst>
                    <a:ext uri="{9D8B030D-6E8A-4147-A177-3AD203B41FA5}">
                      <a16:colId xmlns:a16="http://schemas.microsoft.com/office/drawing/2014/main" val="2600855128"/>
                    </a:ext>
                  </a:extLst>
                </a:gridCol>
                <a:gridCol w="1791909">
                  <a:extLst>
                    <a:ext uri="{9D8B030D-6E8A-4147-A177-3AD203B41FA5}">
                      <a16:colId xmlns:a16="http://schemas.microsoft.com/office/drawing/2014/main" val="39211440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amount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$5,850,000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8914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Annual interest rate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5.00%</a:t>
                      </a:r>
                      <a:endParaRPr lang="en-US" sz="2400" b="0" i="0" u="none" strike="noStrike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7667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period in years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30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7487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Total interest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0" i="0" u="sng" strike="noStrike" dirty="0">
                          <a:effectLst/>
                          <a:latin typeface="+mn-lt"/>
                        </a:rPr>
                        <a:t>$</a:t>
                      </a:r>
                      <a:r>
                        <a:rPr lang="en-US" sz="2400" b="0" i="0" u="sng" strike="noStrike" dirty="0">
                          <a:effectLst/>
                          <a:latin typeface="+mn-lt"/>
                        </a:rPr>
                        <a:t>5,455,463</a:t>
                      </a:r>
                      <a:endParaRPr lang="cs-CZ" sz="2400" b="0" i="0" u="sng" strike="noStrike" dirty="0"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37435636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Financed total cost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0" i="0" u="none" strike="noStrike" dirty="0">
                          <a:effectLst/>
                          <a:latin typeface="+mn-lt"/>
                        </a:rPr>
                        <a:t>$</a:t>
                      </a:r>
                      <a:r>
                        <a:rPr lang="en-US" sz="2400" b="0" i="0" u="none" strike="noStrike" dirty="0">
                          <a:effectLst/>
                          <a:latin typeface="+mn-lt"/>
                        </a:rPr>
                        <a:t>11,305,463</a:t>
                      </a:r>
                      <a:endParaRPr lang="cs-CZ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Cash total cost </a:t>
                      </a:r>
                      <a:r>
                        <a:rPr lang="en-US" sz="2400" b="0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in 2051</a:t>
                      </a:r>
                      <a:b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assuming 3.37% inflation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0" i="0" u="none" strike="noStrike" dirty="0">
                          <a:effectLst/>
                          <a:latin typeface="+mn-lt"/>
                        </a:rPr>
                        <a:t>$15,799,035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Annual</a:t>
                      </a:r>
                      <a:r>
                        <a:rPr lang="en-US" sz="2400" b="0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 benefit</a:t>
                      </a:r>
                      <a: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 of financing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0" i="0" u="none" strike="noStrike" dirty="0">
                          <a:effectLst/>
                          <a:latin typeface="+mn-lt"/>
                        </a:rPr>
                        <a:t>$149,786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321FF9-DA05-4B6C-A151-A0466F478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7708" y="2884310"/>
            <a:ext cx="5087073" cy="553373"/>
          </a:xfrm>
        </p:spPr>
        <p:txBody>
          <a:bodyPr/>
          <a:lstStyle/>
          <a:p>
            <a:r>
              <a:rPr lang="en-US" sz="2800" dirty="0"/>
              <a:t>Favorable loan environment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</p:nvPr>
        </p:nvGraphicFramePr>
        <p:xfrm>
          <a:off x="6217708" y="3477628"/>
          <a:ext cx="5392738" cy="3002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6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6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amount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$5,850,000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Annual interest rate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3.50%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period in years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25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Total interest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0" i="0" u="sng" strike="noStrike" dirty="0">
                          <a:effectLst/>
                          <a:latin typeface="+mn-lt"/>
                        </a:rPr>
                        <a:t>$2,935,944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Financed total cost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b="0" i="0" u="none" strike="noStrike" dirty="0">
                          <a:effectLst/>
                          <a:latin typeface="+mn-lt"/>
                        </a:rPr>
                        <a:t>$8,785,944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Cash total cost </a:t>
                      </a:r>
                      <a:r>
                        <a:rPr lang="en-US" sz="2400" b="0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in 2046</a:t>
                      </a:r>
                      <a:b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assuming 3.37% inflation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2400" b="0" i="0" u="none" strike="noStrike" dirty="0">
                          <a:effectLst/>
                          <a:latin typeface="+mn-lt"/>
                        </a:rPr>
                        <a:t>$</a:t>
                      </a:r>
                      <a:r>
                        <a:rPr lang="en-US" sz="2400" b="0" i="0" u="none" strike="noStrike" dirty="0">
                          <a:effectLst/>
                          <a:latin typeface="+mn-lt"/>
                        </a:rPr>
                        <a:t>13,388,075</a:t>
                      </a:r>
                      <a:endParaRPr lang="hr-HR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Annual</a:t>
                      </a:r>
                      <a:r>
                        <a:rPr lang="en-US" sz="2400" b="0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 benefit</a:t>
                      </a:r>
                      <a: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 of financing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$</a:t>
                      </a:r>
                      <a:r>
                        <a:rPr lang="en-US" sz="2400" b="0" i="0" u="none" strike="noStrike" dirty="0">
                          <a:effectLst/>
                          <a:latin typeface="+mn-lt"/>
                        </a:rPr>
                        <a:t>184,085</a:t>
                      </a:r>
                      <a:endParaRPr lang="tr-TR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AAD3160-2461-4991-BBB4-AC4539246959}"/>
              </a:ext>
            </a:extLst>
          </p:cNvPr>
          <p:cNvSpPr txBox="1"/>
          <p:nvPr/>
        </p:nvSpPr>
        <p:spPr>
          <a:xfrm>
            <a:off x="745820" y="1933429"/>
            <a:ext cx="1070036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In the “Unfavorable environment” scenario, debt service payments would be about $377,000 annually;</a:t>
            </a:r>
          </a:p>
          <a:p>
            <a:pPr algn="ctr"/>
            <a:r>
              <a:rPr lang="en-US" sz="2000" dirty="0"/>
              <a:t>but inflation would increase the price tag to nearly $16 million by 2051,</a:t>
            </a:r>
          </a:p>
          <a:p>
            <a:pPr algn="ctr"/>
            <a:r>
              <a:rPr lang="en-US" sz="2000" dirty="0"/>
              <a:t>so the City would have to save about $150,000 more than that each year in order to pay cash.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A80C77-A18B-444D-9AFA-AA91B4BCC37B}"/>
              </a:ext>
            </a:extLst>
          </p:cNvPr>
          <p:cNvSpPr txBox="1"/>
          <p:nvPr/>
        </p:nvSpPr>
        <p:spPr>
          <a:xfrm>
            <a:off x="532169" y="6530880"/>
            <a:ext cx="111276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Source: Average CPI-All Urban Consumers 1990-2019, U.S. Bureau of Labor Statistics </a:t>
            </a:r>
            <a:r>
              <a:rPr lang="en-US" sz="1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https://beta.bls.gov/dataViewer/view/timeseries/CUUR0000SA0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7286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0A34C-1C7C-4B5C-A7E5-4DC35211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Save  versus Borrow comparison</a:t>
            </a:r>
            <a:br>
              <a:rPr lang="en-US" sz="2700" dirty="0"/>
            </a:br>
            <a:r>
              <a:rPr lang="en-US" sz="2200" dirty="0"/>
              <a:t>Favorable and Unfavorable interest rates, 4.56% Construction inflation*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B24B6-5F0D-452A-BB23-763AB1366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219" y="2892995"/>
            <a:ext cx="5087075" cy="536005"/>
          </a:xfrm>
        </p:spPr>
        <p:txBody>
          <a:bodyPr/>
          <a:lstStyle/>
          <a:p>
            <a:r>
              <a:rPr lang="en-US" sz="2800" dirty="0"/>
              <a:t>Unfavorable loan environment</a:t>
            </a:r>
            <a:r>
              <a:rPr lang="en-US" dirty="0"/>
              <a:t>	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57AB8BD-22B3-44F0-92C4-93CB5467F03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99196566"/>
              </p:ext>
            </p:extLst>
          </p:nvPr>
        </p:nvGraphicFramePr>
        <p:xfrm>
          <a:off x="887220" y="3476896"/>
          <a:ext cx="5087072" cy="3002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95163">
                  <a:extLst>
                    <a:ext uri="{9D8B030D-6E8A-4147-A177-3AD203B41FA5}">
                      <a16:colId xmlns:a16="http://schemas.microsoft.com/office/drawing/2014/main" val="2600855128"/>
                    </a:ext>
                  </a:extLst>
                </a:gridCol>
                <a:gridCol w="1791909">
                  <a:extLst>
                    <a:ext uri="{9D8B030D-6E8A-4147-A177-3AD203B41FA5}">
                      <a16:colId xmlns:a16="http://schemas.microsoft.com/office/drawing/2014/main" val="39211440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amount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$5,850,000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89143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Annual interest rate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5.00%</a:t>
                      </a:r>
                      <a:endParaRPr lang="en-US" sz="2400" b="0" i="0" u="none" strike="noStrike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76673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period in years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30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7487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Total interest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0" i="0" u="sng" strike="noStrike" dirty="0">
                          <a:effectLst/>
                          <a:latin typeface="+mn-lt"/>
                        </a:rPr>
                        <a:t>$</a:t>
                      </a:r>
                      <a:r>
                        <a:rPr lang="en-US" sz="2400" b="0" i="0" u="sng" strike="noStrike" dirty="0">
                          <a:effectLst/>
                          <a:latin typeface="+mn-lt"/>
                        </a:rPr>
                        <a:t>5,455,463</a:t>
                      </a:r>
                      <a:endParaRPr lang="cs-CZ" sz="2400" b="0" i="0" u="sng" strike="noStrike" dirty="0"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37435636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Financed total cost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2400" b="0" i="0" u="none" strike="noStrike" dirty="0">
                          <a:effectLst/>
                          <a:latin typeface="+mn-lt"/>
                        </a:rPr>
                        <a:t>$</a:t>
                      </a:r>
                      <a:r>
                        <a:rPr lang="en-US" sz="2400" b="0" i="0" u="none" strike="noStrike" dirty="0">
                          <a:effectLst/>
                          <a:latin typeface="+mn-lt"/>
                        </a:rPr>
                        <a:t>11,305,463</a:t>
                      </a:r>
                      <a:endParaRPr lang="cs-CZ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Cash total cost </a:t>
                      </a:r>
                      <a:r>
                        <a:rPr lang="en-US" sz="2400" b="0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in 2051</a:t>
                      </a:r>
                      <a:b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assuming 4.56% inflation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0" i="0" u="none" strike="noStrike" dirty="0">
                          <a:effectLst/>
                          <a:latin typeface="+mn-lt"/>
                        </a:rPr>
                        <a:t>$22,290,669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Annual</a:t>
                      </a:r>
                      <a:r>
                        <a:rPr lang="en-US" sz="2400" b="0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 benefit</a:t>
                      </a:r>
                      <a: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 of financing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0" i="0" u="none" strike="noStrike" dirty="0">
                          <a:effectLst/>
                          <a:latin typeface="+mn-lt"/>
                        </a:rPr>
                        <a:t>$366,174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321FF9-DA05-4B6C-A151-A0466F478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7708" y="2884310"/>
            <a:ext cx="5087073" cy="553373"/>
          </a:xfrm>
        </p:spPr>
        <p:txBody>
          <a:bodyPr/>
          <a:lstStyle/>
          <a:p>
            <a:r>
              <a:rPr lang="en-US" sz="2800" dirty="0"/>
              <a:t>Favorable loan environment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548699730"/>
              </p:ext>
            </p:extLst>
          </p:nvPr>
        </p:nvGraphicFramePr>
        <p:xfrm>
          <a:off x="6209969" y="3477628"/>
          <a:ext cx="5400477" cy="3002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274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6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amount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$5,850,000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Annual interest rate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3.50%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period in years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25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Total interest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2400" b="0" i="0" u="sng" strike="noStrike" dirty="0">
                          <a:effectLst/>
                          <a:latin typeface="+mn-lt"/>
                        </a:rPr>
                        <a:t>$2,935,944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Financed total cost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2400" b="0" i="0" u="none" strike="noStrike" dirty="0">
                          <a:effectLst/>
                          <a:latin typeface="+mn-lt"/>
                        </a:rPr>
                        <a:t>$8,785,944</a:t>
                      </a: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Cash total cost </a:t>
                      </a:r>
                      <a:r>
                        <a:rPr lang="en-US" sz="2400" b="0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in 2046</a:t>
                      </a:r>
                      <a:b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assuming 4.56% inflation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2400" b="0" i="0" u="none" strike="noStrike" dirty="0">
                          <a:effectLst/>
                          <a:latin typeface="+mn-lt"/>
                        </a:rPr>
                        <a:t>$</a:t>
                      </a:r>
                      <a:r>
                        <a:rPr lang="en-US" sz="2400" b="0" i="0" u="none" strike="noStrike" dirty="0">
                          <a:effectLst/>
                          <a:latin typeface="+mn-lt"/>
                        </a:rPr>
                        <a:t>17,835,908</a:t>
                      </a:r>
                      <a:endParaRPr lang="hr-HR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Annual</a:t>
                      </a:r>
                      <a:r>
                        <a:rPr lang="en-US" sz="2400" b="0" i="1" u="none" strike="noStrike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 benefit</a:t>
                      </a:r>
                      <a:r>
                        <a:rPr lang="en-US" sz="2400" b="0" i="1" u="none" strike="noStrike" baseline="0" dirty="0">
                          <a:solidFill>
                            <a:srgbClr val="595959"/>
                          </a:solidFill>
                          <a:effectLst/>
                          <a:latin typeface="+mn-lt"/>
                        </a:rPr>
                        <a:t> of financing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r-TR" sz="2400" b="0" i="0" u="none" strike="noStrike" dirty="0">
                          <a:effectLst/>
                          <a:latin typeface="+mn-lt"/>
                        </a:rPr>
                        <a:t>$</a:t>
                      </a:r>
                      <a:r>
                        <a:rPr lang="en-US" sz="2400" b="0" i="0" u="none" strike="noStrike" dirty="0">
                          <a:effectLst/>
                          <a:latin typeface="+mn-lt"/>
                        </a:rPr>
                        <a:t>361,999</a:t>
                      </a:r>
                      <a:endParaRPr lang="tr-TR" sz="2400" b="0" i="0" u="none" strike="noStrike" dirty="0">
                        <a:effectLst/>
                        <a:latin typeface="+mn-lt"/>
                      </a:endParaRPr>
                    </a:p>
                  </a:txBody>
                  <a:tcPr marL="12700" marR="12700" marT="1270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AAD3160-2461-4991-BBB4-AC4539246959}"/>
              </a:ext>
            </a:extLst>
          </p:cNvPr>
          <p:cNvSpPr txBox="1"/>
          <p:nvPr/>
        </p:nvSpPr>
        <p:spPr>
          <a:xfrm>
            <a:off x="949718" y="1933429"/>
            <a:ext cx="102926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The previous slide assumed the price of a park would increase at the same rate</a:t>
            </a:r>
          </a:p>
          <a:p>
            <a:pPr algn="ctr"/>
            <a:r>
              <a:rPr lang="en-US" sz="2000" dirty="0"/>
              <a:t>that consumer prices have over the past 30 years.</a:t>
            </a:r>
            <a:br>
              <a:rPr lang="en-US" sz="2000" dirty="0"/>
            </a:br>
            <a:r>
              <a:rPr lang="en-US" sz="2000" dirty="0"/>
              <a:t>If historical construction inflation rates are a better estimator, the future cost would be still higher.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A80C77-A18B-444D-9AFA-AA91B4BCC37B}"/>
              </a:ext>
            </a:extLst>
          </p:cNvPr>
          <p:cNvSpPr txBox="1"/>
          <p:nvPr/>
        </p:nvSpPr>
        <p:spPr>
          <a:xfrm>
            <a:off x="1628815" y="6527072"/>
            <a:ext cx="89343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Source: U.S. Census Bureau, 30-year average new construction inflation through April 2019 </a:t>
            </a:r>
            <a:r>
              <a:rPr lang="en-US" sz="1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census.gov/construction/</a:t>
            </a:r>
            <a:r>
              <a:rPr lang="en-US" sz="1400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cpi</a:t>
            </a:r>
            <a:r>
              <a:rPr lang="en-US" sz="1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4064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FDA8F-3FB5-481F-B2D2-01B3DE1AE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Debt Service Coverage*</a:t>
            </a:r>
            <a:br>
              <a:rPr lang="en-US" dirty="0"/>
            </a:br>
            <a:r>
              <a:rPr lang="en-US" dirty="0"/>
              <a:t>Unfavorable Rate Environment, Maximum Borrow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398AA4-94A0-47C6-B338-71095780A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3193" y="3520096"/>
            <a:ext cx="5087075" cy="536005"/>
          </a:xfrm>
        </p:spPr>
        <p:txBody>
          <a:bodyPr/>
          <a:lstStyle/>
          <a:p>
            <a:r>
              <a:rPr lang="en-US" sz="2800" dirty="0"/>
              <a:t>Governmental</a:t>
            </a:r>
            <a:r>
              <a:rPr lang="en-US" dirty="0"/>
              <a:t>	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E9A3E6D-1766-4330-831A-793D25650CA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34400083"/>
              </p:ext>
            </p:extLst>
          </p:nvPr>
        </p:nvGraphicFramePr>
        <p:xfrm>
          <a:off x="567530" y="4071104"/>
          <a:ext cx="5392738" cy="1920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065620">
                  <a:extLst>
                    <a:ext uri="{9D8B030D-6E8A-4147-A177-3AD203B41FA5}">
                      <a16:colId xmlns:a16="http://schemas.microsoft.com/office/drawing/2014/main" val="2261386034"/>
                    </a:ext>
                  </a:extLst>
                </a:gridCol>
                <a:gridCol w="1327118">
                  <a:extLst>
                    <a:ext uri="{9D8B030D-6E8A-4147-A177-3AD203B41FA5}">
                      <a16:colId xmlns:a16="http://schemas.microsoft.com/office/drawing/2014/main" val="218877995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Share of debt service (85%)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506,601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039461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Available cash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723,521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22569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Coverage ratio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1.42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7732963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47C27E-E6B2-40FB-9E37-4F8A203FC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37397" y="3543964"/>
            <a:ext cx="5087073" cy="553373"/>
          </a:xfrm>
        </p:spPr>
        <p:txBody>
          <a:bodyPr/>
          <a:lstStyle/>
          <a:p>
            <a:r>
              <a:rPr lang="en-US" sz="2800" dirty="0"/>
              <a:t>Stormwater</a:t>
            </a:r>
          </a:p>
        </p:txBody>
      </p:sp>
      <p:graphicFrame>
        <p:nvGraphicFramePr>
          <p:cNvPr id="8" name="Content Placeholder 6">
            <a:extLst>
              <a:ext uri="{FF2B5EF4-FFF2-40B4-BE49-F238E27FC236}">
                <a16:creationId xmlns:a16="http://schemas.microsoft.com/office/drawing/2014/main" id="{ACBDB462-6D33-4C68-8E85-396AC9D4F9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5393298"/>
              </p:ext>
            </p:extLst>
          </p:nvPr>
        </p:nvGraphicFramePr>
        <p:xfrm>
          <a:off x="6231734" y="4097337"/>
          <a:ext cx="5392738" cy="1920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073595">
                  <a:extLst>
                    <a:ext uri="{9D8B030D-6E8A-4147-A177-3AD203B41FA5}">
                      <a16:colId xmlns:a16="http://schemas.microsoft.com/office/drawing/2014/main" val="2261386034"/>
                    </a:ext>
                  </a:extLst>
                </a:gridCol>
                <a:gridCol w="1319143">
                  <a:extLst>
                    <a:ext uri="{9D8B030D-6E8A-4147-A177-3AD203B41FA5}">
                      <a16:colId xmlns:a16="http://schemas.microsoft.com/office/drawing/2014/main" val="2188779951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Share of debt service (15%)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89,400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039461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Available cash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113,765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225695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US" sz="2400" dirty="0"/>
                        <a:t>Coverage ratio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1.27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7732963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55D3090-4DF8-47BE-B61F-0C8FDA1655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532865"/>
              </p:ext>
            </p:extLst>
          </p:nvPr>
        </p:nvGraphicFramePr>
        <p:xfrm>
          <a:off x="727193" y="2040884"/>
          <a:ext cx="10737614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6292">
                  <a:extLst>
                    <a:ext uri="{9D8B030D-6E8A-4147-A177-3AD203B41FA5}">
                      <a16:colId xmlns:a16="http://schemas.microsoft.com/office/drawing/2014/main" val="2069858926"/>
                    </a:ext>
                  </a:extLst>
                </a:gridCol>
                <a:gridCol w="2509934">
                  <a:extLst>
                    <a:ext uri="{9D8B030D-6E8A-4147-A177-3AD203B41FA5}">
                      <a16:colId xmlns:a16="http://schemas.microsoft.com/office/drawing/2014/main" val="2767562739"/>
                    </a:ext>
                  </a:extLst>
                </a:gridCol>
                <a:gridCol w="2046262">
                  <a:extLst>
                    <a:ext uri="{9D8B030D-6E8A-4147-A177-3AD203B41FA5}">
                      <a16:colId xmlns:a16="http://schemas.microsoft.com/office/drawing/2014/main" val="192679967"/>
                    </a:ext>
                  </a:extLst>
                </a:gridCol>
                <a:gridCol w="1014179">
                  <a:extLst>
                    <a:ext uri="{9D8B030D-6E8A-4147-A177-3AD203B41FA5}">
                      <a16:colId xmlns:a16="http://schemas.microsoft.com/office/drawing/2014/main" val="2843827271"/>
                    </a:ext>
                  </a:extLst>
                </a:gridCol>
                <a:gridCol w="1990947">
                  <a:extLst>
                    <a:ext uri="{9D8B030D-6E8A-4147-A177-3AD203B41FA5}">
                      <a16:colId xmlns:a16="http://schemas.microsoft.com/office/drawing/2014/main" val="1992134972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amount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$8,400,000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Annual payment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$596,001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187438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Annual interest rate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5.00%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Total interest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$6,500,016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71374411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</a:rPr>
                        <a:t>Loan period in years</a:t>
                      </a:r>
                      <a:endParaRPr lang="en-US" sz="2400" b="0" i="1" u="none" strike="noStrike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25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222661175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3169DF5-30BD-4CE5-89DE-E36EA99AF067}"/>
              </a:ext>
            </a:extLst>
          </p:cNvPr>
          <p:cNvSpPr txBox="1"/>
          <p:nvPr/>
        </p:nvSpPr>
        <p:spPr>
          <a:xfrm>
            <a:off x="469203" y="6151489"/>
            <a:ext cx="112535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* A ratio of 1.25 cash/debt service is commonly used as a benchmark for </a:t>
            </a:r>
            <a:r>
              <a:rPr lang="en-US" sz="2400" i="1"/>
              <a:t>adequate coverage</a:t>
            </a:r>
            <a:r>
              <a:rPr lang="en-US" sz="2400" i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103980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1F04A-3188-49C5-B9B6-9B3A3645D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Available Cash for capital Projects</a:t>
            </a:r>
            <a:br>
              <a:rPr lang="en-US" sz="3200" dirty="0"/>
            </a:br>
            <a:r>
              <a:rPr lang="en-US" sz="3100" dirty="0"/>
              <a:t>Governmental Funds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F17D020-228E-4EFF-A89F-6CEDB6B869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4344510"/>
              </p:ext>
            </p:extLst>
          </p:nvPr>
        </p:nvGraphicFramePr>
        <p:xfrm>
          <a:off x="335280" y="2046459"/>
          <a:ext cx="1152144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6240">
                  <a:extLst>
                    <a:ext uri="{9D8B030D-6E8A-4147-A177-3AD203B41FA5}">
                      <a16:colId xmlns:a16="http://schemas.microsoft.com/office/drawing/2014/main" val="3289493576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188881205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58255075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753190346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693901091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4261764395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Average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782154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Revenues and Net Transfers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3,517,126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3,842,677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4,352,496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4,544,592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4,064,223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2708266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Expenditures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3,555,770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3,891,996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4,333,134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3,744,889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3,881,447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686289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Balance Increase (Decrease)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(38,644)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(49,319)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19,362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799,703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182,776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073029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Plus Cash Capital 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Expenditures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595,189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283,280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29,810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271,927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295,052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271318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Plus Debt Service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172,200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172,200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172,200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172,147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172,187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4171341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Plus DDA Appropriation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180,000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78,030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73,508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5979631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Available for Capital Projects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728,745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442,161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401,372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1,321,807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723,521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3815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60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1F04A-3188-49C5-B9B6-9B3A3645D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Increase in Net Position*</a:t>
            </a:r>
            <a:br>
              <a:rPr lang="en-US" sz="3600" dirty="0"/>
            </a:br>
            <a:r>
              <a:rPr lang="en-US" sz="3100" dirty="0"/>
              <a:t>Stormwater Fund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D8CCD8D-E0FB-443B-AFF2-5DFE0575DB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6928697"/>
              </p:ext>
            </p:extLst>
          </p:nvPr>
        </p:nvGraphicFramePr>
        <p:xfrm>
          <a:off x="512196" y="2514599"/>
          <a:ext cx="11098613" cy="2346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181">
                  <a:extLst>
                    <a:ext uri="{9D8B030D-6E8A-4147-A177-3AD203B41FA5}">
                      <a16:colId xmlns:a16="http://schemas.microsoft.com/office/drawing/2014/main" val="1403461053"/>
                    </a:ext>
                  </a:extLst>
                </a:gridCol>
                <a:gridCol w="1460344">
                  <a:extLst>
                    <a:ext uri="{9D8B030D-6E8A-4147-A177-3AD203B41FA5}">
                      <a16:colId xmlns:a16="http://schemas.microsoft.com/office/drawing/2014/main" val="2501790148"/>
                    </a:ext>
                  </a:extLst>
                </a:gridCol>
                <a:gridCol w="1460344">
                  <a:extLst>
                    <a:ext uri="{9D8B030D-6E8A-4147-A177-3AD203B41FA5}">
                      <a16:colId xmlns:a16="http://schemas.microsoft.com/office/drawing/2014/main" val="2067631182"/>
                    </a:ext>
                  </a:extLst>
                </a:gridCol>
                <a:gridCol w="1460344">
                  <a:extLst>
                    <a:ext uri="{9D8B030D-6E8A-4147-A177-3AD203B41FA5}">
                      <a16:colId xmlns:a16="http://schemas.microsoft.com/office/drawing/2014/main" val="1743741883"/>
                    </a:ext>
                  </a:extLst>
                </a:gridCol>
                <a:gridCol w="1460344">
                  <a:extLst>
                    <a:ext uri="{9D8B030D-6E8A-4147-A177-3AD203B41FA5}">
                      <a16:colId xmlns:a16="http://schemas.microsoft.com/office/drawing/2014/main" val="2548910229"/>
                    </a:ext>
                  </a:extLst>
                </a:gridCol>
                <a:gridCol w="1655056">
                  <a:extLst>
                    <a:ext uri="{9D8B030D-6E8A-4147-A177-3AD203B41FA5}">
                      <a16:colId xmlns:a16="http://schemas.microsoft.com/office/drawing/2014/main" val="3834552156"/>
                    </a:ext>
                  </a:extLst>
                </a:gridCol>
              </a:tblGrid>
              <a:tr h="586662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Average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7311162"/>
                  </a:ext>
                </a:extLst>
              </a:tr>
              <a:tr h="586662">
                <a:tc>
                  <a:txBody>
                    <a:bodyPr/>
                    <a:lstStyle/>
                    <a:p>
                      <a:r>
                        <a:rPr lang="en-US" sz="2400" dirty="0"/>
                        <a:t>Revenue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137,708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139,392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135,216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135,353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136,917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7193716"/>
                  </a:ext>
                </a:extLst>
              </a:tr>
              <a:tr h="586662">
                <a:tc>
                  <a:txBody>
                    <a:bodyPr/>
                    <a:lstStyle/>
                    <a:p>
                      <a:r>
                        <a:rPr lang="en-US" sz="2400" dirty="0"/>
                        <a:t>Expense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u="sng" dirty="0"/>
                        <a:t>49,210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u="sng" dirty="0"/>
                        <a:t>26,336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u="sng" dirty="0"/>
                        <a:t>15,665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u="sng" dirty="0"/>
                        <a:t>1,398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u="sng" dirty="0"/>
                        <a:t>23,152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755871"/>
                  </a:ext>
                </a:extLst>
              </a:tr>
              <a:tr h="586662">
                <a:tc>
                  <a:txBody>
                    <a:bodyPr/>
                    <a:lstStyle/>
                    <a:p>
                      <a:r>
                        <a:rPr lang="en-US" sz="2400" dirty="0"/>
                        <a:t>Increase in Net Position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88,498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113,056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119,551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133,955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113,765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971994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18F9278-E91F-4967-9428-C7B419B4D5EE}"/>
              </a:ext>
            </a:extLst>
          </p:cNvPr>
          <p:cNvSpPr txBox="1"/>
          <p:nvPr/>
        </p:nvSpPr>
        <p:spPr>
          <a:xfrm>
            <a:off x="940837" y="5244391"/>
            <a:ext cx="10310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/>
              <a:t>*Since no capital investment has been made from the Stormwater Fund,</a:t>
            </a:r>
            <a:br>
              <a:rPr lang="en-US" sz="2400" i="1" dirty="0"/>
            </a:br>
            <a:r>
              <a:rPr lang="en-US" sz="2400" i="1" dirty="0"/>
              <a:t>the Increase in Net Position is also the total amount available for capital projects.</a:t>
            </a:r>
          </a:p>
        </p:txBody>
      </p:sp>
    </p:spTree>
    <p:extLst>
      <p:ext uri="{BB962C8B-B14F-4D97-AF65-F5344CB8AC3E}">
        <p14:creationId xmlns:p14="http://schemas.microsoft.com/office/powerpoint/2010/main" val="330738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1F04A-3188-49C5-B9B6-9B3A3645D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Cash Available for Capital Projects</a:t>
            </a:r>
            <a:br>
              <a:rPr lang="en-US" sz="3600" dirty="0"/>
            </a:br>
            <a:r>
              <a:rPr lang="en-US" sz="3100" dirty="0"/>
              <a:t>Governmental + Stormwater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D8CCD8D-E0FB-443B-AFF2-5DFE0575DB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682285"/>
              </p:ext>
            </p:extLst>
          </p:nvPr>
        </p:nvGraphicFramePr>
        <p:xfrm>
          <a:off x="512196" y="2514599"/>
          <a:ext cx="11155680" cy="2346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140346105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173724257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1512543339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1743741883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548910229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3834552156"/>
                    </a:ext>
                  </a:extLst>
                </a:gridCol>
              </a:tblGrid>
              <a:tr h="586662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Average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311162"/>
                  </a:ext>
                </a:extLst>
              </a:tr>
              <a:tr h="586662">
                <a:tc>
                  <a:txBody>
                    <a:bodyPr/>
                    <a:lstStyle/>
                    <a:p>
                      <a:r>
                        <a:rPr lang="en-US" sz="2400" dirty="0"/>
                        <a:t>Governmental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728,745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442,161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401,372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1,321,807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723,521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193716"/>
                  </a:ext>
                </a:extLst>
              </a:tr>
              <a:tr h="586662">
                <a:tc>
                  <a:txBody>
                    <a:bodyPr/>
                    <a:lstStyle/>
                    <a:p>
                      <a:r>
                        <a:rPr lang="en-US" sz="2400" dirty="0"/>
                        <a:t>Stormwater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u="sng" dirty="0"/>
                        <a:t>88,498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u="sng" dirty="0"/>
                        <a:t>113,056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u="sng" dirty="0"/>
                        <a:t>119,551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u="sng" dirty="0"/>
                        <a:t>133,955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u="sng" dirty="0"/>
                        <a:t>113,765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755871"/>
                  </a:ext>
                </a:extLst>
              </a:tr>
              <a:tr h="586662">
                <a:tc>
                  <a:txBody>
                    <a:bodyPr/>
                    <a:lstStyle/>
                    <a:p>
                      <a:r>
                        <a:rPr lang="en-US" sz="24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817,243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555,217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520,923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/>
                        <a:t>1,455,762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/>
                        <a:t>837,286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719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66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A963B-35D1-4251-8832-70AA88531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Restricted FUNDS (SPLOST/HOST/LMIG) Projects</a:t>
            </a:r>
            <a:br>
              <a:rPr lang="en-US" dirty="0"/>
            </a:br>
            <a:r>
              <a:rPr lang="en-US" dirty="0"/>
              <a:t>Monthly projections for April 2019 - December 2021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B419F0DF-BAA9-45A8-A5E1-9BC25958BB88}"/>
              </a:ext>
            </a:extLst>
          </p:cNvPr>
          <p:cNvSpPr txBox="1"/>
          <p:nvPr/>
        </p:nvSpPr>
        <p:spPr>
          <a:xfrm>
            <a:off x="909161" y="5540188"/>
            <a:ext cx="5604454" cy="979881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rtl="0">
              <a:defRPr sz="100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A: 278 initial design		D: 278 final design</a:t>
            </a:r>
          </a:p>
          <a:p>
            <a:pPr algn="l" rtl="0">
              <a:defRPr sz="100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B: Police Vehicles			E: Laredo redesign</a:t>
            </a:r>
          </a:p>
          <a:p>
            <a:pPr algn="l" rtl="0">
              <a:defRPr sz="100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C: 278 ROW acquisition	F: 278 and/or other road construction</a:t>
            </a:r>
            <a:r>
              <a:rPr lang="en-US" dirty="0"/>
              <a:t>	</a:t>
            </a:r>
            <a:endParaRPr lang="en-US" sz="1100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D016AFD-7F36-4831-B13B-1B83CC7B28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028553"/>
              </p:ext>
            </p:extLst>
          </p:nvPr>
        </p:nvGraphicFramePr>
        <p:xfrm>
          <a:off x="461176" y="1892410"/>
          <a:ext cx="11149799" cy="4405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9C722141-2D98-4878-A312-5FD991ADA92C}"/>
              </a:ext>
            </a:extLst>
          </p:cNvPr>
          <p:cNvSpPr txBox="1"/>
          <p:nvPr/>
        </p:nvSpPr>
        <p:spPr>
          <a:xfrm>
            <a:off x="1121987" y="310583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Apr</a:t>
            </a:r>
          </a:p>
          <a:p>
            <a:pPr algn="ctr"/>
            <a:r>
              <a:rPr lang="en-US" dirty="0"/>
              <a:t>2019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847790-E281-4B08-9076-80335BC78796}"/>
              </a:ext>
            </a:extLst>
          </p:cNvPr>
          <p:cNvSpPr txBox="1"/>
          <p:nvPr/>
        </p:nvSpPr>
        <p:spPr>
          <a:xfrm>
            <a:off x="3601941" y="28935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Dec</a:t>
            </a:r>
          </a:p>
          <a:p>
            <a:pPr algn="ctr"/>
            <a:r>
              <a:rPr lang="en-US" dirty="0"/>
              <a:t>2019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6A825F-C418-42AC-A345-CB23D93AB527}"/>
              </a:ext>
            </a:extLst>
          </p:cNvPr>
          <p:cNvSpPr txBox="1"/>
          <p:nvPr/>
        </p:nvSpPr>
        <p:spPr>
          <a:xfrm>
            <a:off x="7269188" y="2431849"/>
            <a:ext cx="6463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Dec</a:t>
            </a:r>
          </a:p>
          <a:p>
            <a:pPr algn="ctr"/>
            <a:r>
              <a:rPr lang="en-US" dirty="0"/>
              <a:t>2020</a:t>
            </a:r>
          </a:p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A0D901-4B01-4246-9C8C-D6539B3EBDCD}"/>
              </a:ext>
            </a:extLst>
          </p:cNvPr>
          <p:cNvSpPr txBox="1"/>
          <p:nvPr/>
        </p:nvSpPr>
        <p:spPr>
          <a:xfrm>
            <a:off x="10964476" y="1892410"/>
            <a:ext cx="6463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Dec</a:t>
            </a:r>
          </a:p>
          <a:p>
            <a:pPr algn="ctr"/>
            <a:r>
              <a:rPr lang="en-US" dirty="0"/>
              <a:t>2021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49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58BB9-CD5A-4EDA-ADC8-9F43A23C2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Stormwater Projects</a:t>
            </a:r>
            <a:br>
              <a:rPr lang="en-US" dirty="0"/>
            </a:br>
            <a:r>
              <a:rPr lang="en-US" dirty="0"/>
              <a:t>Monthly projections for July 2019 - December 2021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249E30-2AF7-4538-AF04-F2C8B5B6CC90}"/>
              </a:ext>
            </a:extLst>
          </p:cNvPr>
          <p:cNvSpPr txBox="1"/>
          <p:nvPr/>
        </p:nvSpPr>
        <p:spPr>
          <a:xfrm>
            <a:off x="2948308" y="2967335"/>
            <a:ext cx="665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Dec</a:t>
            </a:r>
            <a:br>
              <a:rPr lang="en-US" i="1" dirty="0"/>
            </a:br>
            <a:r>
              <a:rPr lang="en-US" i="1" dirty="0"/>
              <a:t>2019</a:t>
            </a:r>
          </a:p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C02C97-E8CA-4BDB-A6DA-87C7B1B5446F}"/>
              </a:ext>
            </a:extLst>
          </p:cNvPr>
          <p:cNvSpPr txBox="1"/>
          <p:nvPr/>
        </p:nvSpPr>
        <p:spPr>
          <a:xfrm>
            <a:off x="6801849" y="1743071"/>
            <a:ext cx="665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Dec</a:t>
            </a:r>
            <a:br>
              <a:rPr lang="en-US" i="1" dirty="0"/>
            </a:br>
            <a:r>
              <a:rPr lang="en-US" i="1" dirty="0"/>
              <a:t>2020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1A5556-2142-4EDA-90E6-DA063DF2AA5C}"/>
              </a:ext>
            </a:extLst>
          </p:cNvPr>
          <p:cNvSpPr txBox="1"/>
          <p:nvPr/>
        </p:nvSpPr>
        <p:spPr>
          <a:xfrm>
            <a:off x="10627401" y="1715956"/>
            <a:ext cx="6655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Dec</a:t>
            </a:r>
            <a:br>
              <a:rPr lang="en-US" i="1" dirty="0"/>
            </a:br>
            <a:r>
              <a:rPr lang="en-US" i="1" dirty="0"/>
              <a:t>2021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DBDCA3-80D0-46B2-B3E1-3EF6711FAE18}"/>
              </a:ext>
            </a:extLst>
          </p:cNvPr>
          <p:cNvSpPr txBox="1"/>
          <p:nvPr/>
        </p:nvSpPr>
        <p:spPr>
          <a:xfrm>
            <a:off x="1431883" y="3244334"/>
            <a:ext cx="665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July</a:t>
            </a:r>
          </a:p>
          <a:p>
            <a:pPr algn="ctr"/>
            <a:r>
              <a:rPr lang="en-US" i="1" dirty="0"/>
              <a:t>2019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B327D9CE-3EAD-42C8-8E71-9B2684A6AC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3941970"/>
              </p:ext>
            </p:extLst>
          </p:nvPr>
        </p:nvGraphicFramePr>
        <p:xfrm>
          <a:off x="581025" y="1919268"/>
          <a:ext cx="11029950" cy="4598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3863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1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1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 uiExpand="1">
        <p:bldSub>
          <a:bldChart bld="series" animBg="0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58BB9-CD5A-4EDA-ADC8-9F43A23C2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Hypothetical B.A.N. Timeline: Oct 2019 – Dec 2021</a:t>
            </a:r>
            <a:br>
              <a:rPr lang="en-US" dirty="0"/>
            </a:br>
            <a:r>
              <a:rPr lang="en-US" dirty="0"/>
              <a:t>Total Debt and Interest Expense at Three Different Rates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9106642-88B9-4819-AA22-A0ADC293C6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9371296"/>
              </p:ext>
            </p:extLst>
          </p:nvPr>
        </p:nvGraphicFramePr>
        <p:xfrm>
          <a:off x="419878" y="1940767"/>
          <a:ext cx="11346024" cy="4674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104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 animBg="0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0A34C-1C7C-4B5C-A7E5-4DC35211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Interest Rate Scenarios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EB24B6-5F0D-452A-BB23-763AB1366B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Unfavorable environment</a:t>
            </a:r>
            <a:r>
              <a:rPr lang="en-US" dirty="0"/>
              <a:t>	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F57AB8BD-22B3-44F0-92C4-93CB5467F03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56652942"/>
              </p:ext>
            </p:extLst>
          </p:nvPr>
        </p:nvGraphicFramePr>
        <p:xfrm>
          <a:off x="887220" y="3209731"/>
          <a:ext cx="5087072" cy="2752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4562">
                  <a:extLst>
                    <a:ext uri="{9D8B030D-6E8A-4147-A177-3AD203B41FA5}">
                      <a16:colId xmlns:a16="http://schemas.microsoft.com/office/drawing/2014/main" val="2600855128"/>
                    </a:ext>
                  </a:extLst>
                </a:gridCol>
                <a:gridCol w="2072510">
                  <a:extLst>
                    <a:ext uri="{9D8B030D-6E8A-4147-A177-3AD203B41FA5}">
                      <a16:colId xmlns:a16="http://schemas.microsoft.com/office/drawing/2014/main" val="3921144060"/>
                    </a:ext>
                  </a:extLst>
                </a:gridCol>
              </a:tblGrid>
              <a:tr h="550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amount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$7,000,000.00</a:t>
                      </a:r>
                      <a:endParaRPr lang="en-US" sz="2400" b="0" i="0" u="none" strike="noStrike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8914390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Annual interest rate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5.00%</a:t>
                      </a:r>
                      <a:endParaRPr lang="en-US" sz="2400" b="0" i="0" u="none" strike="noStrike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37667394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period in years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30</a:t>
                      </a:r>
                      <a:endParaRPr lang="en-US" sz="2400" b="0" i="0" u="none" strike="noStrike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7487817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Annual payment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$455,360.05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43563674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</a:rPr>
                        <a:t>Total interest</a:t>
                      </a:r>
                      <a:endParaRPr lang="en-US" sz="2400" b="0" i="1" u="none" strike="noStrike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$6,660,801.37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3024959"/>
                  </a:ext>
                </a:extLst>
              </a:tr>
            </a:tbl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321FF9-DA05-4B6C-A151-A0466F478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800" dirty="0"/>
              <a:t>Favorable environment</a:t>
            </a:r>
          </a:p>
        </p:txBody>
      </p:sp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DA23074D-320A-4863-AC0B-519E906649E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72076582"/>
              </p:ext>
            </p:extLst>
          </p:nvPr>
        </p:nvGraphicFramePr>
        <p:xfrm>
          <a:off x="6523735" y="3209731"/>
          <a:ext cx="5087072" cy="2752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09514">
                  <a:extLst>
                    <a:ext uri="{9D8B030D-6E8A-4147-A177-3AD203B41FA5}">
                      <a16:colId xmlns:a16="http://schemas.microsoft.com/office/drawing/2014/main" val="3763237195"/>
                    </a:ext>
                  </a:extLst>
                </a:gridCol>
                <a:gridCol w="2177558">
                  <a:extLst>
                    <a:ext uri="{9D8B030D-6E8A-4147-A177-3AD203B41FA5}">
                      <a16:colId xmlns:a16="http://schemas.microsoft.com/office/drawing/2014/main" val="327729502"/>
                    </a:ext>
                  </a:extLst>
                </a:gridCol>
              </a:tblGrid>
              <a:tr h="550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amount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$7,000,000.00</a:t>
                      </a:r>
                      <a:endParaRPr lang="en-US" sz="2400" b="0" i="0" u="none" strike="noStrike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7799232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Annual interest rate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3.50%</a:t>
                      </a:r>
                      <a:endParaRPr lang="en-US" sz="2400" b="0" i="0" u="none" strike="noStrike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33712317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Loan period in years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25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855675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 dirty="0">
                          <a:effectLst/>
                        </a:rPr>
                        <a:t>Annual payment</a:t>
                      </a:r>
                      <a:endParaRPr lang="en-US" sz="2400" b="0" i="1" u="none" strike="noStrike" dirty="0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$424,718.25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099223"/>
                  </a:ext>
                </a:extLst>
              </a:tr>
              <a:tr h="550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u="none" strike="noStrike">
                          <a:effectLst/>
                        </a:rPr>
                        <a:t>Total interest</a:t>
                      </a:r>
                      <a:endParaRPr lang="en-US" sz="2400" b="0" i="1" u="none" strike="noStrike">
                        <a:solidFill>
                          <a:srgbClr val="59595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$3,617,956.20</a:t>
                      </a:r>
                      <a:endParaRPr lang="en-US" sz="2400" b="0" i="0" u="none" strike="noStrike" dirty="0">
                        <a:solidFill>
                          <a:srgbClr val="40404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6010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6971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11566</TotalTime>
  <Words>720</Words>
  <Application>Microsoft Office PowerPoint</Application>
  <PresentationFormat>Widescreen</PresentationFormat>
  <Paragraphs>267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Gill Sans MT</vt:lpstr>
      <vt:lpstr>Wingdings 2</vt:lpstr>
      <vt:lpstr>Dividend</vt:lpstr>
      <vt:lpstr>Debt Service Deep Dive</vt:lpstr>
      <vt:lpstr>Debt Service Coverage* Unfavorable Rate Environment, Maximum Borrow</vt:lpstr>
      <vt:lpstr>Available Cash for capital Projects Governmental Funds</vt:lpstr>
      <vt:lpstr>Increase in Net Position* Stormwater Fund</vt:lpstr>
      <vt:lpstr>Cash Available for Capital Projects Governmental + Stormwater</vt:lpstr>
      <vt:lpstr>Restricted FUNDS (SPLOST/HOST/LMIG) Projects Monthly projections for April 2019 - December 2021</vt:lpstr>
      <vt:lpstr>Stormwater Projects Monthly projections for July 2019 - December 2021</vt:lpstr>
      <vt:lpstr>Hypothetical B.A.N. Timeline: Oct 2019 – Dec 2021 Total Debt and Interest Expense at Three Different Rates</vt:lpstr>
      <vt:lpstr>Interest Rate Scenarios</vt:lpstr>
      <vt:lpstr>Debt Service Coverage Unfavorable Environment</vt:lpstr>
      <vt:lpstr>Save  versus Borrow comparison Favorable and Unfavorable interest rates, 30-yr. average inflation*</vt:lpstr>
      <vt:lpstr>Save  versus Borrow comparison Favorable and Unfavorable interest rates, 4.56% Construction inflation*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Debt Service Deep Dive</dc:title>
  <dc:creator>Paul Hanebuth</dc:creator>
  <cp:lastModifiedBy>Paul Hanebuth</cp:lastModifiedBy>
  <cp:revision>78</cp:revision>
  <cp:lastPrinted>2019-06-18T18:30:01Z</cp:lastPrinted>
  <dcterms:created xsi:type="dcterms:W3CDTF">2019-05-25T16:47:53Z</dcterms:created>
  <dcterms:modified xsi:type="dcterms:W3CDTF">2019-06-18T18:38:45Z</dcterms:modified>
</cp:coreProperties>
</file>